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9DE57E-9629-75C5-1838-C6ACC3C0A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DEA8488-C320-0C77-B9AA-419A8F22ED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6627C2B-9E6F-5497-FF4E-79FF38ADC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F329946-3170-56C6-7DC3-372B1D278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276A880-9E70-488C-F8EA-BF3F5A92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2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7B23DE-EEC0-B503-B2B3-E8EC44CAF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4C0519-DA6E-BC97-C9A7-6760FA52E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80AADD6-0925-A79D-925B-580E04D61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9486901-C05B-9404-0A4F-5AA62E70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17C12A-43D0-E3CE-8331-1B35C521E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3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2A4A44-FE5E-FD4B-8F03-FBB656334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96ADA63-D255-8800-E591-3D0872E15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0DC9EFA-0828-1E93-1BD4-89915C6A2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914A012-BABC-DDEB-228B-09E8837B4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732D390-FD38-D307-EE62-AA7BA745E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4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33FABC-16A6-F120-83DF-8DB50C9E7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CEBB5B0-09C0-300A-E2B4-2351B3E6E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31FC64D-040F-805D-9E76-05EEE65B6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263B86F-762A-31E0-17F0-0355308FF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56D3305-9804-C3E2-F702-33CFAD86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18AADC0-7BEF-F4A4-E53B-FB9AD77C3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7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EEDE90-B731-0FE2-E607-08C54B46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6CE8CE2-3FDA-DD4F-76A3-890EF81B8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0EF7A43-12FC-B01A-DAA6-EF6C9E203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26A2F7F-C5BB-A599-3608-88120E0B7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38636FE-3AFD-38D6-1C03-6599D7B6B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6E6C6E4-F220-2024-EECA-CD125317D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8AEF909-D42A-3929-A498-456F94724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C720C48-917F-59AA-A2F0-72546677D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45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C44358-878B-6DD7-55A4-835EBF1EA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B1019B1-966C-CD60-0A7F-EC8EDB8E9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68E64AE-D316-6D8E-7E41-48A9A80C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0D3FB20-751D-8407-933C-FCA725FF5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0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127C0A9-09F0-83FB-6A1B-281BEB652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2971C3C-38BA-87E4-72BC-AB51ED579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0E0CDC2-9798-8071-0134-BFE7161DE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58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1CFC74-5A24-AC16-E1E4-17197CE42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ED4C6A-98CF-D6D2-121A-BA7050FA6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05E4D5C-0DEA-6861-F9EB-34954A992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F9B4980-E8C3-08D0-3778-12D88E268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192D765-BC5F-3A1D-CDC5-F087CE16B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A8A90B6-C209-AA90-F799-385A4A6C6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4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68C84D-E4CA-6038-5668-D28790CED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48EDED5-BBF9-CF9D-587D-AE3EE78415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356BD82-FB18-A0C9-2B40-EC79D53C9C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DB0CB3-B3F8-4E38-7AB6-8E4C5C255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508CA5E-74CA-5AD6-07BF-0A67CE49E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CDE532E-C107-94AB-B473-D054C1918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8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E7F7FD-CBA8-EE14-106D-C5320B1B0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D843E22-EA9C-B3F0-CE99-9B9FE2D66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E561D2A-29C5-4382-2060-1FBA9BC8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5F96A45-593E-37E4-E187-96CBE2076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1C7945-BAE6-E1C9-EC41-DEA8C5DF0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8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144F2BD-603A-5F57-8107-F7DACCB3E9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860037F-78CB-A297-C0BA-903ED3820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55D4C3-A376-27B8-9FD6-67E2FA285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CA82D5A-0C34-0B29-8BBF-8D6C1EBBB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E3013AD-B8BB-981B-8A5C-277B98695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12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0A6801E-30FE-3451-CC58-E750F471C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9FDD567-7D7B-56FA-932A-74178F080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9D33CE1-B47B-8501-E087-AC372E11C6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0C444-1AD2-804E-9099-C2E84993123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9F606F4-C539-7B3D-97E0-059E686CDF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7CDA779-200F-62FB-27EB-74EDB2325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2CBB6-8928-054C-8724-5C71B93E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2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8C6D49-DF05-9AC7-5B2A-5DF834CC1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7976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GB" sz="5400" b="0" i="0" dirty="0" smtClean="0">
                <a:solidFill>
                  <a:schemeClr val="tx2"/>
                </a:solidFill>
                <a:effectLst/>
                <a:latin typeface="Algerian" panose="04020705040A02060702" pitchFamily="82" charset="0"/>
              </a:rPr>
              <a:t>“The </a:t>
            </a:r>
            <a:r>
              <a:rPr lang="en-GB" sz="5400" b="0" i="0" dirty="0">
                <a:solidFill>
                  <a:schemeClr val="tx2"/>
                </a:solidFill>
                <a:effectLst/>
                <a:latin typeface="Algerian" panose="04020705040A02060702" pitchFamily="82" charset="0"/>
              </a:rPr>
              <a:t>Man He </a:t>
            </a:r>
            <a:r>
              <a:rPr lang="en-GB" sz="5400" b="0" i="0" dirty="0" smtClean="0">
                <a:solidFill>
                  <a:schemeClr val="tx2"/>
                </a:solidFill>
                <a:effectLst/>
                <a:latin typeface="Algerian" panose="04020705040A02060702" pitchFamily="82" charset="0"/>
              </a:rPr>
              <a:t>Killed” by Thomas Hardy</a:t>
            </a:r>
            <a:r>
              <a:rPr lang="en-GB" sz="5400" b="0" i="0" dirty="0">
                <a:solidFill>
                  <a:schemeClr val="tx2"/>
                </a:solidFill>
                <a:effectLst/>
                <a:latin typeface="Algerian" panose="04020705040A02060702" pitchFamily="82" charset="0"/>
              </a:rPr>
              <a:t/>
            </a:r>
            <a:br>
              <a:rPr lang="en-GB" sz="5400" b="0" i="0" dirty="0">
                <a:solidFill>
                  <a:schemeClr val="tx2"/>
                </a:solidFill>
                <a:effectLst/>
                <a:latin typeface="Algerian" panose="04020705040A02060702" pitchFamily="82" charset="0"/>
              </a:rPr>
            </a:br>
            <a:endParaRPr lang="en-US" sz="5400" dirty="0">
              <a:solidFill>
                <a:schemeClr val="tx2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9E1D67E-B299-B3E1-AA1E-4988CC54D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3581400"/>
            <a:ext cx="9067800" cy="2743200"/>
          </a:xfrm>
        </p:spPr>
        <p:txBody>
          <a:bodyPr>
            <a:normAutofit/>
          </a:bodyPr>
          <a:lstStyle/>
          <a:p>
            <a:endParaRPr lang="en-GB" sz="3200" dirty="0" smtClean="0">
              <a:latin typeface="AR DESTINE" panose="02000000000000000000" pitchFamily="2" charset="0"/>
            </a:endParaRPr>
          </a:p>
          <a:p>
            <a:r>
              <a:rPr lang="en-GB" sz="3200" dirty="0">
                <a:solidFill>
                  <a:srgbClr val="FF0000"/>
                </a:solidFill>
                <a:latin typeface="AR DELANEY" panose="02000000000000000000" pitchFamily="2" charset="0"/>
              </a:rPr>
              <a:t>BA I </a:t>
            </a:r>
            <a:r>
              <a:rPr lang="en-GB" sz="3200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 ENGLISH (Compulsory)  </a:t>
            </a:r>
          </a:p>
          <a:p>
            <a:r>
              <a:rPr lang="en-GB" sz="3200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BAENG CE101</a:t>
            </a:r>
            <a:endParaRPr lang="en-US" sz="3200" dirty="0">
              <a:solidFill>
                <a:srgbClr val="FF0000"/>
              </a:solidFill>
              <a:latin typeface="AR DELAN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197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AE6534-5DC1-3F09-AFB9-4C4ED5D5A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81000"/>
            <a:ext cx="10515600" cy="1447800"/>
          </a:xfrm>
        </p:spPr>
        <p:txBody>
          <a:bodyPr>
            <a:noAutofit/>
          </a:bodyPr>
          <a:lstStyle/>
          <a:p>
            <a:pPr algn="ctr"/>
            <a:r>
              <a:rPr lang="en-GB" sz="3600" i="1" dirty="0" smtClean="0">
                <a:latin typeface="Algerian" panose="04020705040A02060702" pitchFamily="82" charset="0"/>
              </a:rPr>
              <a:t/>
            </a:r>
            <a:br>
              <a:rPr lang="en-GB" sz="3600" i="1" dirty="0" smtClean="0">
                <a:latin typeface="Algerian" panose="04020705040A02060702" pitchFamily="82" charset="0"/>
              </a:rPr>
            </a:br>
            <a:r>
              <a:rPr lang="en-GB" sz="3600" i="1" dirty="0" smtClean="0">
                <a:latin typeface="Algerian" panose="04020705040A02060702" pitchFamily="82" charset="0"/>
              </a:rPr>
              <a:t>The </a:t>
            </a:r>
            <a:r>
              <a:rPr lang="en-GB" sz="3600" i="1" dirty="0">
                <a:latin typeface="Algerian" panose="04020705040A02060702" pitchFamily="82" charset="0"/>
              </a:rPr>
              <a:t>Man He </a:t>
            </a:r>
            <a:r>
              <a:rPr lang="en-GB" sz="3600" i="1" dirty="0" smtClean="0">
                <a:latin typeface="Algerian" panose="04020705040A02060702" pitchFamily="82" charset="0"/>
              </a:rPr>
              <a:t>Killed </a:t>
            </a:r>
            <a:r>
              <a:rPr lang="en-GB" sz="3600" dirty="0" smtClean="0">
                <a:latin typeface="Algerian" panose="04020705040A02060702" pitchFamily="82" charset="0"/>
              </a:rPr>
              <a:t>by Thomas </a:t>
            </a:r>
            <a:r>
              <a:rPr lang="en-GB" sz="3600" dirty="0">
                <a:latin typeface="Algerian" panose="04020705040A02060702" pitchFamily="82" charset="0"/>
              </a:rPr>
              <a:t>Hardy </a:t>
            </a:r>
            <a:r>
              <a:rPr lang="en-GB" sz="3600" dirty="0" smtClean="0">
                <a:latin typeface="Algerian" panose="04020705040A02060702" pitchFamily="82" charset="0"/>
              </a:rPr>
              <a:t/>
            </a:r>
            <a:br>
              <a:rPr lang="en-GB" sz="3600" dirty="0" smtClean="0">
                <a:latin typeface="Algerian" panose="04020705040A02060702" pitchFamily="82" charset="0"/>
              </a:rPr>
            </a:br>
            <a:r>
              <a:rPr lang="en-GB" sz="3600" dirty="0" smtClean="0">
                <a:latin typeface="Algerian" panose="04020705040A02060702" pitchFamily="82" charset="0"/>
              </a:rPr>
              <a:t>(</a:t>
            </a:r>
            <a:r>
              <a:rPr lang="en-GB" sz="3600" dirty="0">
                <a:latin typeface="Algerian" panose="04020705040A02060702" pitchFamily="82" charset="0"/>
              </a:rPr>
              <a:t>1840-1928)</a:t>
            </a:r>
            <a:br>
              <a:rPr lang="en-GB" sz="3600" dirty="0">
                <a:latin typeface="Algerian" panose="04020705040A02060702" pitchFamily="82" charset="0"/>
              </a:rPr>
            </a:br>
            <a:endParaRPr lang="en-US" sz="36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AAD71E-B996-45CC-AED2-815BD0EB3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en-GB" dirty="0" smtClean="0">
              <a:effectLst/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200" b="1" dirty="0" smtClean="0">
                <a:solidFill>
                  <a:schemeClr val="accent2"/>
                </a:solidFill>
                <a:effectLst/>
                <a:latin typeface="Algerian" panose="04020705040A02060702" pitchFamily="82" charset="0"/>
              </a:rPr>
              <a:t>English </a:t>
            </a:r>
            <a:r>
              <a:rPr lang="en-GB" sz="3200" b="1" dirty="0">
                <a:solidFill>
                  <a:schemeClr val="accent2"/>
                </a:solidFill>
                <a:effectLst/>
                <a:latin typeface="Algerian" panose="04020705040A02060702" pitchFamily="82" charset="0"/>
              </a:rPr>
              <a:t>Novelist and Poet</a:t>
            </a:r>
            <a:br>
              <a:rPr lang="en-GB" sz="3200" b="1" dirty="0">
                <a:solidFill>
                  <a:schemeClr val="accent2"/>
                </a:solidFill>
                <a:effectLst/>
                <a:latin typeface="Algerian" panose="04020705040A02060702" pitchFamily="82" charset="0"/>
              </a:rPr>
            </a:br>
            <a:endParaRPr lang="en-GB" sz="3200" b="1" dirty="0" smtClean="0">
              <a:solidFill>
                <a:schemeClr val="accent2"/>
              </a:solidFill>
              <a:effectLst/>
              <a:latin typeface="Algerian" panose="04020705040A02060702" pitchFamily="8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Thomas </a:t>
            </a:r>
            <a:r>
              <a:rPr lang="en-GB" b="0" i="0" dirty="0">
                <a:effectLst/>
                <a:latin typeface="Arial" panose="020B0604020202020204" pitchFamily="34" charset="0"/>
              </a:rPr>
              <a:t>Hardy was born in Dorset County,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England, where he studied architecture,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but he later quit to pursue a literary career.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endParaRPr lang="en-GB" dirty="0" smtClean="0"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In </a:t>
            </a:r>
            <a:r>
              <a:rPr lang="en-GB" b="0" i="0" dirty="0">
                <a:effectLst/>
                <a:latin typeface="Arial" panose="020B0604020202020204" pitchFamily="34" charset="0"/>
              </a:rPr>
              <a:t>order to gain financial stability, Hardy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first published novels, including classics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such as Tess of the D’Urbervilles and Jude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the Obscure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effectLst/>
                <a:latin typeface="Arial" panose="020B0604020202020204" pitchFamily="34" charset="0"/>
              </a:rPr>
              <a:t>Once he was well known and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well off financially, he returned to poetry,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his first love. </a:t>
            </a:r>
            <a:endParaRPr lang="en-GB" b="0" i="0" dirty="0" smtClean="0">
              <a:effectLst/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Hardy’s </a:t>
            </a:r>
            <a:r>
              <a:rPr lang="en-GB" b="0" i="0" dirty="0">
                <a:effectLst/>
                <a:latin typeface="Arial" panose="020B0604020202020204" pitchFamily="34" charset="0"/>
              </a:rPr>
              <a:t>dark, bleak verse was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at odds with his Victorian contemporaries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who tended to present more </a:t>
            </a:r>
            <a:r>
              <a:rPr lang="en-US" b="0" i="0" dirty="0">
                <a:effectLst/>
                <a:latin typeface="Arial" panose="020B0604020202020204" pitchFamily="34" charset="0"/>
              </a:rPr>
              <a:t>optimistic view of life.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1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12BD34-FDF3-53D4-DD3C-E47986AD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lgerian" panose="04020705040A02060702" pitchFamily="82" charset="0"/>
              </a:rPr>
              <a:t>Prelude to the </a:t>
            </a:r>
            <a:r>
              <a:rPr lang="en-US" sz="2800" b="1" dirty="0" smtClean="0">
                <a:latin typeface="Algerian" panose="04020705040A02060702" pitchFamily="82" charset="0"/>
              </a:rPr>
              <a:t>Poem</a:t>
            </a:r>
            <a:endParaRPr lang="en-US" sz="2800" b="1" i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B5C0A6-DE27-BB23-922B-829DBA918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719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b="0" i="0" dirty="0">
                <a:effectLst/>
                <a:latin typeface="Arial" panose="020B0604020202020204" pitchFamily="34" charset="0"/>
              </a:rPr>
              <a:t>Second Boer War was fought from 1899-1902 between the British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Empire and the Afrikaans-speaking settlers of two independent Boer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republics, the South African Republic (Transvaal Republic) and the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Orange Free </a:t>
            </a:r>
            <a:r>
              <a:rPr lang="en-GB" b="0" i="0" dirty="0">
                <a:effectLst/>
                <a:latin typeface="Arial" panose="020B0604020202020204" pitchFamily="34" charset="0"/>
              </a:rPr>
              <a:t>State.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endParaRPr lang="en-GB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effectLst/>
                <a:latin typeface="Arial" panose="020B0604020202020204" pitchFamily="34" charset="0"/>
              </a:rPr>
              <a:t>It ended with a British victory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and the annexation of the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republics by the British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Empire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.</a:t>
            </a:r>
            <a:endParaRPr lang="en-GB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effectLst/>
                <a:latin typeface="Arial" panose="020B0604020202020204" pitchFamily="34" charset="0"/>
              </a:rPr>
              <a:t>Many factors contributed to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the war, but the most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compelling cause was the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struggle over control of the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rich gold reserves at the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Witwatersrand.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69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DCDDEB-F736-380D-CA89-534A530A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A982D57-9FE9-2E13-B3EF-DFBAAFE47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0688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0" i="0" dirty="0">
                <a:effectLst/>
                <a:latin typeface="Arial" panose="020B0604020202020204" pitchFamily="34" charset="0"/>
              </a:rPr>
              <a:t>Had he </a:t>
            </a:r>
            <a:r>
              <a:rPr lang="en-GB" b="0" i="0" dirty="0">
                <a:effectLst/>
                <a:latin typeface="Arial" panose="020B0604020202020204" pitchFamily="34" charset="0"/>
              </a:rPr>
              <a:t>and I but met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By some old ancient inn,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We should have sat us down to wet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Right many a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nipperkin</a:t>
            </a:r>
            <a:r>
              <a:rPr lang="en-GB" b="0" i="0" dirty="0">
                <a:effectLst/>
                <a:latin typeface="Arial" panose="020B0604020202020204" pitchFamily="34" charset="0"/>
              </a:rPr>
              <a:t>!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endParaRPr lang="en-GB" b="0" i="0" dirty="0" smtClean="0">
              <a:effectLst/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The </a:t>
            </a:r>
            <a:r>
              <a:rPr lang="en-GB" b="0" i="0" dirty="0">
                <a:effectLst/>
                <a:latin typeface="Arial" panose="020B0604020202020204" pitchFamily="34" charset="0"/>
              </a:rPr>
              <a:t>speaker begins by talking about an unnamed man. </a:t>
            </a:r>
            <a:r>
              <a:rPr lang="en-GB" dirty="0">
                <a:latin typeface="Arial" panose="020B0604020202020204" pitchFamily="34" charset="0"/>
              </a:rPr>
              <a:t>T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he </a:t>
            </a:r>
            <a:r>
              <a:rPr lang="en-GB" b="0" i="0" dirty="0">
                <a:effectLst/>
                <a:latin typeface="Arial" panose="020B0604020202020204" pitchFamily="34" charset="0"/>
              </a:rPr>
              <a:t>title of the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 smtClean="0">
                <a:effectLst/>
                <a:latin typeface="Arial" panose="020B0604020202020204" pitchFamily="34" charset="0"/>
              </a:rPr>
              <a:t>poem</a:t>
            </a:r>
            <a:r>
              <a:rPr lang="en-GB" dirty="0">
                <a:latin typeface="Arial" panose="020B0604020202020204" pitchFamily="34" charset="0"/>
              </a:rPr>
              <a:t>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suggests that the poet </a:t>
            </a:r>
            <a:r>
              <a:rPr lang="en-GB" b="0" i="0" dirty="0">
                <a:effectLst/>
                <a:latin typeface="Arial" panose="020B0604020202020204" pitchFamily="34" charset="0"/>
              </a:rPr>
              <a:t>is talking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about the </a:t>
            </a:r>
            <a:r>
              <a:rPr lang="en-GB" b="0" i="0" dirty="0">
                <a:effectLst/>
                <a:latin typeface="Arial" panose="020B0604020202020204" pitchFamily="34" charset="0"/>
              </a:rPr>
              <a:t>man whom he has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killed.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It seems that the poet is talking about two </a:t>
            </a:r>
            <a:r>
              <a:rPr lang="en-GB" b="0" i="0" dirty="0">
                <a:effectLst/>
                <a:latin typeface="Arial" panose="020B0604020202020204" pitchFamily="34" charset="0"/>
              </a:rPr>
              <a:t>men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meeting up by chance and sitting down for a drink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together.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The </a:t>
            </a:r>
            <a:r>
              <a:rPr lang="en-GB" b="0" i="0" dirty="0">
                <a:effectLst/>
                <a:latin typeface="Arial" panose="020B0604020202020204" pitchFamily="34" charset="0"/>
              </a:rPr>
              <a:t>speaker is saying that if he had met that unnamed man under normal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circumstances, rather than on the battlefield, at places such as an inn or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bar, they </a:t>
            </a:r>
            <a:r>
              <a:rPr lang="en-GB" b="0" i="0" dirty="0">
                <a:effectLst/>
                <a:latin typeface="Arial" panose="020B0604020202020204" pitchFamily="34" charset="0"/>
              </a:rPr>
              <a:t>probably would have shared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drinks </a:t>
            </a:r>
            <a:r>
              <a:rPr lang="en-GB" b="0" i="0" dirty="0">
                <a:effectLst/>
                <a:latin typeface="Arial" panose="020B0604020202020204" pitchFamily="34" charset="0"/>
              </a:rPr>
              <a:t>and would have had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a memorable time</a:t>
            </a:r>
            <a:r>
              <a:rPr lang="en-GB" b="0" i="0" dirty="0">
                <a:effectLst/>
                <a:latin typeface="Arial" panose="020B0604020202020204" pitchFamily="34" charset="0"/>
              </a:rPr>
              <a:t>. </a:t>
            </a:r>
            <a:endParaRPr lang="en-GB" b="0" i="0" dirty="0" smtClean="0">
              <a:effectLst/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0" i="0" dirty="0" err="1" smtClean="0">
                <a:effectLst/>
                <a:latin typeface="Arial" panose="020B0604020202020204" pitchFamily="34" charset="0"/>
              </a:rPr>
              <a:t>Nipperkin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effectLst/>
                <a:latin typeface="Arial" panose="020B0604020202020204" pitchFamily="34" charset="0"/>
              </a:rPr>
              <a:t>in the last line refers to a liquor vessel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or container </a:t>
            </a:r>
            <a:r>
              <a:rPr lang="en-GB" b="0" i="0" dirty="0">
                <a:effectLst/>
                <a:latin typeface="Arial" panose="020B0604020202020204" pitchFamily="34" charset="0"/>
              </a:rPr>
              <a:t>having a capacity of a half pint or</a:t>
            </a:r>
            <a:r>
              <a:rPr lang="en-US" b="0" i="0" dirty="0">
                <a:effectLst/>
                <a:latin typeface="Arial" panose="020B0604020202020204" pitchFamily="34" charset="0"/>
              </a:rPr>
              <a:t> less.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079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6AA64F-765E-060A-02C0-05F418989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</a:rPr>
              <a:t>The Man He Killed</a:t>
            </a:r>
            <a:br>
              <a:rPr lang="en-GB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0B1892-AB07-F582-698F-C45A942D9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GB" sz="44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Summary </a:t>
            </a:r>
            <a:r>
              <a:rPr lang="en-GB" sz="4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of Stanza 2</a:t>
            </a:r>
            <a:br>
              <a:rPr lang="en-GB" sz="4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endParaRPr lang="en-GB" sz="4400" b="1" i="0" dirty="0" smtClean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800" b="0" i="0" dirty="0" smtClean="0">
                <a:effectLst/>
                <a:latin typeface="Arial" panose="020B0604020202020204" pitchFamily="34" charset="0"/>
              </a:rPr>
              <a:t>But </a:t>
            </a:r>
            <a:r>
              <a:rPr lang="en-GB" sz="3800" b="0" i="0" dirty="0">
                <a:effectLst/>
                <a:latin typeface="Arial" panose="020B0604020202020204" pitchFamily="34" charset="0"/>
              </a:rPr>
              <a:t>ranged as infantry,</a:t>
            </a:r>
            <a:br>
              <a:rPr lang="en-GB" sz="3800" b="0" i="0" dirty="0">
                <a:effectLst/>
                <a:latin typeface="Arial" panose="020B0604020202020204" pitchFamily="34" charset="0"/>
              </a:rPr>
            </a:br>
            <a:r>
              <a:rPr lang="en-GB" sz="3800" b="0" i="0" dirty="0">
                <a:effectLst/>
                <a:latin typeface="Arial" panose="020B0604020202020204" pitchFamily="34" charset="0"/>
              </a:rPr>
              <a:t>And staring face to face,</a:t>
            </a:r>
            <a:br>
              <a:rPr lang="en-GB" sz="3800" b="0" i="0" dirty="0">
                <a:effectLst/>
                <a:latin typeface="Arial" panose="020B0604020202020204" pitchFamily="34" charset="0"/>
              </a:rPr>
            </a:br>
            <a:r>
              <a:rPr lang="en-GB" sz="3800" b="0" i="0" dirty="0">
                <a:effectLst/>
                <a:latin typeface="Arial" panose="020B0604020202020204" pitchFamily="34" charset="0"/>
              </a:rPr>
              <a:t>I shot at him as he at me,</a:t>
            </a:r>
            <a:br>
              <a:rPr lang="en-GB" sz="3800" b="0" i="0" dirty="0">
                <a:effectLst/>
                <a:latin typeface="Arial" panose="020B0604020202020204" pitchFamily="34" charset="0"/>
              </a:rPr>
            </a:br>
            <a:r>
              <a:rPr lang="en-GB" sz="3800" b="0" i="0" dirty="0">
                <a:effectLst/>
                <a:latin typeface="Arial" panose="020B0604020202020204" pitchFamily="34" charset="0"/>
              </a:rPr>
              <a:t>And killed him in his place.</a:t>
            </a:r>
            <a:br>
              <a:rPr lang="en-GB" sz="3800" b="0" i="0" dirty="0">
                <a:effectLst/>
                <a:latin typeface="Arial" panose="020B0604020202020204" pitchFamily="34" charset="0"/>
              </a:rPr>
            </a:br>
            <a:endParaRPr lang="en-GB" sz="3800" b="0" i="0" dirty="0" smtClean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4400" b="0" i="0" dirty="0" smtClean="0">
                <a:effectLst/>
                <a:latin typeface="Arial" panose="020B0604020202020204" pitchFamily="34" charset="0"/>
              </a:rPr>
              <a:t>In </a:t>
            </a:r>
            <a:r>
              <a:rPr lang="en-GB" sz="4400" b="0" i="0" dirty="0">
                <a:effectLst/>
                <a:latin typeface="Arial" panose="020B0604020202020204" pitchFamily="34" charset="0"/>
              </a:rPr>
              <a:t>the stanza, we finally become aware of that unnamed man. He was a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soldier and both the speaker and this unnamed soldier were on the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opposing sides of a war. The word ‘But’ in the first line brings the reader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back into the reality where the speaker locates himself and the other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soldier on the battlefield.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The words ‘ranged and ‘infantry’ clearly tell us that both these men have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the lowest ranking in the army and are lined up in ranks by their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superiors for the battle in a way that they could look right at each other.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The speaker describes how both of them shot at each other at the same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time but it was the soldier from the opposing side who succumbs to the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Arial" panose="020B0604020202020204" pitchFamily="34" charset="0"/>
              </a:rPr>
              <a:t>bullet which means the speaker shot his opponent down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6261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4DE9D9-CE2C-B1C7-D3F6-DABDD49DB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</a:rPr>
              <a:t>The Man He Killed</a:t>
            </a:r>
            <a:br>
              <a:rPr lang="en-GB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14B9E16-565E-428D-9A5A-0128DA7F6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			</a:t>
            </a:r>
            <a:r>
              <a:rPr lang="en-GB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Summary </a:t>
            </a:r>
            <a: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of Stanza 3</a:t>
            </a:r>
            <a:b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endParaRPr lang="en-GB" b="1" i="0" dirty="0" smtClean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I </a:t>
            </a:r>
            <a:r>
              <a:rPr lang="en-GB" b="0" i="0" dirty="0">
                <a:effectLst/>
                <a:latin typeface="Arial" panose="020B0604020202020204" pitchFamily="34" charset="0"/>
              </a:rPr>
              <a:t>shot him dead because —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Because he was my foe,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Just so: my foe of course he was;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That’s clear enough; although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endParaRPr lang="en-GB" b="0" i="0" dirty="0" smtClean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In </a:t>
            </a:r>
            <a:r>
              <a:rPr lang="en-GB" b="0" i="0" dirty="0">
                <a:effectLst/>
                <a:latin typeface="Arial" panose="020B0604020202020204" pitchFamily="34" charset="0"/>
              </a:rPr>
              <a:t>this stanza of the poem ‘The Man He Killed’, the speaker says that 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killed the other man because he was his enemy but the break in the first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line indicates the speaker’s hesitation and doubt about his action. The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repeated use of ‘because’ indicates that the speaker is trying to come up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with a reason or an explanation for why he killed the other man.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It appears that the speaker is not really comfortable with what he has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done and so is trying to convince himself that he has done the right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action by shooting the man as he was his foe. The word ‘although’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indicates that the speaker wants to consider all possibilities rather than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settling for his unconvincing justification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61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838C8F-5288-A28B-880E-1C8FE9499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</a:rPr>
              <a:t>The Man He </a:t>
            </a:r>
            <a:r>
              <a:rPr lang="en-GB" dirty="0" smtClean="0">
                <a:latin typeface="Arial" panose="020B0604020202020204" pitchFamily="34" charset="0"/>
              </a:rPr>
              <a:t>Killed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D14A3EA-7C91-7A8E-19CB-D261F8C21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/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Summary of Stanza 4</a:t>
            </a:r>
            <a:b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endParaRPr lang="en-GB" b="1" i="0" dirty="0" smtClean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He </a:t>
            </a:r>
            <a:r>
              <a:rPr lang="en-GB" b="0" i="0" dirty="0">
                <a:effectLst/>
                <a:latin typeface="Arial" panose="020B0604020202020204" pitchFamily="34" charset="0"/>
              </a:rPr>
              <a:t>thought he’d ‘list, perhaps,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Off-hand like — just as I —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Was out of work — had sold his traps —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No other reason why.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endParaRPr lang="en-GB" b="0" i="0" dirty="0" smtClean="0">
              <a:effectLst/>
              <a:latin typeface="Arial" panose="020B0604020202020204" pitchFamily="34" charset="0"/>
            </a:endParaRPr>
          </a:p>
          <a:p>
            <a:r>
              <a:rPr lang="en-GB" b="0" i="0" dirty="0" smtClean="0">
                <a:effectLst/>
                <a:latin typeface="Arial" panose="020B0604020202020204" pitchFamily="34" charset="0"/>
              </a:rPr>
              <a:t>In </a:t>
            </a:r>
            <a:r>
              <a:rPr lang="en-GB" b="0" i="0" dirty="0">
                <a:effectLst/>
                <a:latin typeface="Arial" panose="020B0604020202020204" pitchFamily="34" charset="0"/>
              </a:rPr>
              <a:t>this stanza, the poet says that he had enrolled himself in the army just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like that without too much thinking. Similarly, he feels that the soldier 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shot could have joined the enemy army maybe because he was out of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work, maybe he was in real need of money or just like that.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This stanza shows that killing, injuring or fighting was not there in the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minds of both these men and the speaker didn’t go for a war with a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desire to kill the man.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However, he has now killed the man and is not able to explain this to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himself why he has done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3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997BF3-90BF-B51B-CEA4-91B132D2E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</a:rPr>
              <a:t>The Man He </a:t>
            </a:r>
            <a:r>
              <a:rPr lang="en-GB" dirty="0" smtClean="0">
                <a:latin typeface="Arial" panose="020B0604020202020204" pitchFamily="34" charset="0"/>
              </a:rPr>
              <a:t>Killed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E9472F9-8CC9-F71E-9818-1694C8A52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012"/>
            <a:ext cx="10515600" cy="48007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Hardy’s </a:t>
            </a:r>
            <a:r>
              <a:rPr lang="en-GB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Point of View</a:t>
            </a:r>
            <a:br>
              <a:rPr lang="en-GB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endParaRPr lang="en-GB" i="0" dirty="0" smtClean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3400" b="0" i="0" dirty="0" smtClean="0">
                <a:effectLst/>
                <a:latin typeface="Arial" panose="020B0604020202020204" pitchFamily="34" charset="0"/>
              </a:rPr>
              <a:t>The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Man He Killed deals with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the futility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, or pointlessness, of war.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It is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told from the point of view of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an ordinary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working-class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soldier, who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is reflecting on the idea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that the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man he killed in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battle probably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had a lot in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common with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him. The idea of having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a drink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together suggests a sense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of brotherhood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between the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ordinary soldiers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. </a:t>
            </a:r>
            <a:endParaRPr lang="en-GB" sz="3400" b="0" i="0" dirty="0" smtClean="0">
              <a:effectLst/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3400" b="0" i="0" dirty="0" smtClean="0">
                <a:effectLst/>
                <a:latin typeface="Arial" panose="020B0604020202020204" pitchFamily="34" charset="0"/>
              </a:rPr>
              <a:t>The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lack of conviction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in the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narrator’s voice about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the necessity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of killing the enemy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man emphasizes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the idea that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the soldiers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who fight just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follow orders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, rather than knowing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what it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is they are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doing.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400" b="0" i="0" dirty="0" smtClean="0">
                <a:effectLst/>
                <a:latin typeface="Arial" panose="020B0604020202020204" pitchFamily="34" charset="0"/>
              </a:rPr>
              <a:t>It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is generally thought that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the speaker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is a soldier who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has just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returned from the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Boer War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, and that he is talking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in the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pub with his friends.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The poem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was originally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published with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a line setting the scene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in a </a:t>
            </a:r>
            <a:r>
              <a:rPr lang="en-GB" sz="3400" b="0" i="0" dirty="0">
                <a:effectLst/>
                <a:latin typeface="Arial" panose="020B0604020202020204" pitchFamily="34" charset="0"/>
              </a:rPr>
              <a:t>particular inn in </a:t>
            </a:r>
            <a:r>
              <a:rPr lang="en-GB" sz="3400" b="0" i="0" dirty="0" smtClean="0">
                <a:effectLst/>
                <a:latin typeface="Arial" panose="020B0604020202020204" pitchFamily="34" charset="0"/>
              </a:rPr>
              <a:t>Dorset.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16463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43C8B9-52B8-EE17-5430-A89E39BA0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</a:rPr>
              <a:t>The Man He </a:t>
            </a:r>
            <a:r>
              <a:rPr lang="en-GB" dirty="0" smtClean="0">
                <a:latin typeface="Arial" panose="020B0604020202020204" pitchFamily="34" charset="0"/>
              </a:rPr>
              <a:t>Killed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102978-D482-0302-4D10-28421E952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/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Hardy’s Point of View</a:t>
            </a:r>
            <a:b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endParaRPr lang="en-GB" b="1" i="0" dirty="0" smtClean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• </a:t>
            </a:r>
            <a:r>
              <a:rPr lang="en-GB" b="0" i="0" dirty="0">
                <a:effectLst/>
                <a:latin typeface="Arial" panose="020B0604020202020204" pitchFamily="34" charset="0"/>
              </a:rPr>
              <a:t>By focusing on one soldier's story, Hardy forces us to confront the fact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that, in war, one man has to look another man in the face and kill that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man. That's what's at stake here, and for Hardy that's what really matters.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• That may sound obvious, but it's an easy fact to forget in this day and age,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when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we don't </a:t>
            </a:r>
            <a:r>
              <a:rPr lang="en-GB" b="0" i="0" dirty="0">
                <a:effectLst/>
                <a:latin typeface="Arial" panose="020B0604020202020204" pitchFamily="34" charset="0"/>
              </a:rPr>
              <a:t>always have to look each other in the face.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• Wars are often fought in far off places, and with new technology </a:t>
            </a:r>
            <a:r>
              <a:rPr lang="en-GB" b="0" i="0" dirty="0" smtClean="0">
                <a:effectLst/>
                <a:latin typeface="Arial" panose="020B0604020202020204" pitchFamily="34" charset="0"/>
              </a:rPr>
              <a:t>like drones</a:t>
            </a:r>
            <a:r>
              <a:rPr lang="en-GB" b="0" i="0" dirty="0">
                <a:effectLst/>
                <a:latin typeface="Arial" panose="020B0604020202020204" pitchFamily="34" charset="0"/>
              </a:rPr>
              <a:t>, satellites, etc., it's often hard to remember that war always has and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always will have a human cost. Men and women die at the hands of other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men and women. Somewhere, someone made a choice that made that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happen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822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553B9B-16B4-EAD3-B9B1-05CAE5AC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</a:rPr>
              <a:t>The Man He </a:t>
            </a:r>
            <a:r>
              <a:rPr lang="en-GB" dirty="0" smtClean="0">
                <a:latin typeface="Arial" panose="020B0604020202020204" pitchFamily="34" charset="0"/>
              </a:rPr>
              <a:t>Killed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309377B-5A6C-D7AA-FA5A-B193FD5C4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			</a:t>
            </a:r>
            <a:r>
              <a:rPr lang="en-GB" b="0" i="1" dirty="0" smtClean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Figurative </a:t>
            </a:r>
            <a:r>
              <a:rPr lang="en-GB" b="0" i="1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speech: Tautology</a:t>
            </a:r>
            <a:br>
              <a:rPr lang="en-GB" b="0" i="1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 smtClean="0"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GB" b="0" i="0" dirty="0" smtClean="0">
                <a:effectLst/>
                <a:latin typeface="Arial" panose="020B0604020202020204" pitchFamily="34" charset="0"/>
              </a:rPr>
              <a:t>Tautology </a:t>
            </a:r>
            <a:r>
              <a:rPr lang="en-GB" b="0" i="0" dirty="0">
                <a:effectLst/>
                <a:latin typeface="Arial" panose="020B0604020202020204" pitchFamily="34" charset="0"/>
              </a:rPr>
              <a:t>is a repetitive use of phrases or words which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have similar meanings. In simple words, it is expressing the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same thing, an idea or saying two or more times.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endParaRPr lang="en-GB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• </a:t>
            </a:r>
            <a:r>
              <a:rPr lang="en-GB" b="0" i="0" dirty="0">
                <a:effectLst/>
                <a:latin typeface="Arial" panose="020B0604020202020204" pitchFamily="34" charset="0"/>
              </a:rPr>
              <a:t>It lays emphasize or stress- it brings out the importance of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an idea or theme.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effectLst/>
                <a:latin typeface="Arial" panose="020B0604020202020204" pitchFamily="34" charset="0"/>
              </a:rPr>
              <a:t>Examples from the poem-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 smtClean="0">
                <a:effectLst/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</a:rPr>
              <a:t>	</a:t>
            </a:r>
            <a:r>
              <a:rPr lang="en-US" b="0" i="0" dirty="0" smtClean="0">
                <a:effectLst/>
                <a:latin typeface="Arial" panose="020B0604020202020204" pitchFamily="34" charset="0"/>
              </a:rPr>
              <a:t>Some </a:t>
            </a:r>
            <a:r>
              <a:rPr lang="en-US" b="0" i="0" dirty="0">
                <a:effectLst/>
                <a:latin typeface="Arial" panose="020B0604020202020204" pitchFamily="34" charset="0"/>
              </a:rPr>
              <a:t>old ancient inn.   </a:t>
            </a:r>
            <a:endParaRPr lang="en-US" b="0" i="0" dirty="0" smtClean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0" i="0" dirty="0" smtClean="0">
                <a:effectLst/>
                <a:latin typeface="Arial" panose="020B0604020202020204" pitchFamily="34" charset="0"/>
              </a:rPr>
              <a:t>	We….us</a:t>
            </a: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</a:rPr>
              <a:t>	Ranged </a:t>
            </a:r>
            <a:r>
              <a:rPr lang="en-US" dirty="0">
                <a:latin typeface="Arial" panose="020B0604020202020204" pitchFamily="34" charset="0"/>
              </a:rPr>
              <a:t>….infantry </a:t>
            </a:r>
          </a:p>
          <a:p>
            <a:endParaRPr lang="en-US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</a:rPr>
              <a:t>	Yes </a:t>
            </a:r>
            <a:r>
              <a:rPr lang="en-US" dirty="0">
                <a:latin typeface="Arial" panose="020B0604020202020204" pitchFamily="34" charset="0"/>
              </a:rPr>
              <a:t>quaint and serious war is</a:t>
            </a:r>
          </a:p>
          <a:p>
            <a:pPr marL="0" indent="0">
              <a:buNone/>
            </a:pPr>
            <a:r>
              <a:rPr lang="en-US" b="0" i="0" dirty="0" smtClean="0">
                <a:effectLst/>
                <a:latin typeface="Arial" panose="020B0604020202020204" pitchFamily="34" charset="0"/>
              </a:rPr>
              <a:t>	Quaint</a:t>
            </a:r>
            <a:r>
              <a:rPr lang="en-US" b="0" i="0" dirty="0">
                <a:effectLst/>
                <a:latin typeface="Arial" panose="020B0604020202020204" pitchFamily="34" charset="0"/>
              </a:rPr>
              <a:t>, curious, strange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30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C75C7B-6B6D-1059-DBDA-B250AF654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Figurative </a:t>
            </a:r>
            <a:r>
              <a:rPr lang="en-GB" dirty="0">
                <a:latin typeface="Arial" panose="020B0604020202020204" pitchFamily="34" charset="0"/>
              </a:rPr>
              <a:t>speech: Inversion</a:t>
            </a:r>
            <a:br>
              <a:rPr lang="en-GB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55EAA12-8CD8-8C09-C84B-86C9BC7FB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0" i="0" dirty="0" smtClean="0">
                <a:effectLst/>
                <a:latin typeface="Arial" panose="020B0604020202020204" pitchFamily="34" charset="0"/>
              </a:rPr>
              <a:t>• </a:t>
            </a:r>
            <a:r>
              <a:rPr lang="en-GB" b="0" i="0" dirty="0">
                <a:effectLst/>
                <a:latin typeface="Arial" panose="020B0604020202020204" pitchFamily="34" charset="0"/>
              </a:rPr>
              <a:t>Changing the order of words for rhyming or other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dramatic, or poetic effects.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• Interrogative sentences and exclamatory sentences are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often inverted with the verb placed before the subject.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• Examples of inversion</a:t>
            </a:r>
            <a:r>
              <a:rPr lang="en-US" b="0" i="0" dirty="0">
                <a:effectLst/>
                <a:latin typeface="Arial" panose="020B0604020202020204" pitchFamily="34" charset="0"/>
              </a:rPr>
              <a:t> in the poem: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</a:rPr>
              <a:t>Had he and I met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</a:rPr>
              <a:t>…Sat us down…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</a:rPr>
              <a:t>My </a:t>
            </a:r>
            <a:r>
              <a:rPr lang="en-US" dirty="0" smtClean="0">
                <a:latin typeface="Arial" panose="020B0604020202020204" pitchFamily="34" charset="0"/>
              </a:rPr>
              <a:t>foe </a:t>
            </a:r>
            <a:r>
              <a:rPr lang="en-US" dirty="0">
                <a:latin typeface="Arial" panose="020B0604020202020204" pitchFamily="34" charset="0"/>
              </a:rPr>
              <a:t>off course he was..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</a:rPr>
              <a:t>….If met where any bar is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021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accent2"/>
                </a:solidFill>
                <a:latin typeface="AR DELANEY" panose="02000000000000000000" pitchFamily="2" charset="0"/>
              </a:rPr>
              <a:t>THANK YOU!</a:t>
            </a:r>
            <a:endParaRPr lang="en-IN" b="1" dirty="0">
              <a:solidFill>
                <a:schemeClr val="accent2"/>
              </a:solidFill>
              <a:latin typeface="AR DELANEY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4340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90</Words>
  <Application>Microsoft Office PowerPoint</Application>
  <PresentationFormat>Custom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“The Man He Killed” by Thomas Hardy </vt:lpstr>
      <vt:lpstr> The Man He Killed by Thomas Hardy  (1840-1928) </vt:lpstr>
      <vt:lpstr>Prelude to the Poem</vt:lpstr>
      <vt:lpstr>PowerPoint Presentation</vt:lpstr>
      <vt:lpstr>The Man He Killed </vt:lpstr>
      <vt:lpstr>The Man He Killed </vt:lpstr>
      <vt:lpstr>The Man He Killed</vt:lpstr>
      <vt:lpstr>The Man He Killed</vt:lpstr>
      <vt:lpstr>The Man He Killed</vt:lpstr>
      <vt:lpstr>The Man He Killed</vt:lpstr>
      <vt:lpstr>Figurative speech: Inversion 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 He KilledCB/VIII/2122 of 14 Subject: English Grade: VIII Topic: The Man He</dc:title>
  <dc:creator>918894478278</dc:creator>
  <cp:lastModifiedBy>Arun</cp:lastModifiedBy>
  <cp:revision>15</cp:revision>
  <dcterms:created xsi:type="dcterms:W3CDTF">2022-07-17T00:18:49Z</dcterms:created>
  <dcterms:modified xsi:type="dcterms:W3CDTF">2022-07-22T17:53:56Z</dcterms:modified>
</cp:coreProperties>
</file>